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80" r:id="rId5"/>
    <p:sldId id="275" r:id="rId6"/>
    <p:sldId id="274" r:id="rId7"/>
    <p:sldId id="273" r:id="rId8"/>
    <p:sldId id="260" r:id="rId9"/>
    <p:sldId id="261" r:id="rId10"/>
    <p:sldId id="276" r:id="rId11"/>
    <p:sldId id="277" r:id="rId12"/>
    <p:sldId id="278" r:id="rId13"/>
    <p:sldId id="279" r:id="rId14"/>
    <p:sldId id="28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69" autoAdjust="0"/>
    <p:restoredTop sz="94660"/>
  </p:normalViewPr>
  <p:slideViewPr>
    <p:cSldViewPr>
      <p:cViewPr varScale="1">
        <p:scale>
          <a:sx n="69" d="100"/>
          <a:sy n="69" d="100"/>
        </p:scale>
        <p:origin x="-8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4FE04-6D31-427B-BC8E-1B883878FCA7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47F77-CE94-4474-9881-246226D83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47F77-CE94-4474-9881-246226D832E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47F77-CE94-4474-9881-246226D832E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47F77-CE94-4474-9881-246226D832E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47F77-CE94-4474-9881-246226D832E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47F77-CE94-4474-9881-246226D832E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47F77-CE94-4474-9881-246226D832E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47F77-CE94-4474-9881-246226D832E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47F77-CE94-4474-9881-246226D832E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47F77-CE94-4474-9881-246226D832E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47F77-CE94-4474-9881-246226D832E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47F77-CE94-4474-9881-246226D832E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47F77-CE94-4474-9881-246226D832E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47F77-CE94-4474-9881-246226D832E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47F77-CE94-4474-9881-246226D832E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997F-3F68-4EF0-AA21-38F5D76B8D3B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D1B3-2272-45C2-BD4D-7CCC497B18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997F-3F68-4EF0-AA21-38F5D76B8D3B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D1B3-2272-45C2-BD4D-7CCC497B18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997F-3F68-4EF0-AA21-38F5D76B8D3B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D1B3-2272-45C2-BD4D-7CCC497B18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997F-3F68-4EF0-AA21-38F5D76B8D3B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D1B3-2272-45C2-BD4D-7CCC497B18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997F-3F68-4EF0-AA21-38F5D76B8D3B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D1B3-2272-45C2-BD4D-7CCC497B18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997F-3F68-4EF0-AA21-38F5D76B8D3B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D1B3-2272-45C2-BD4D-7CCC497B18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997F-3F68-4EF0-AA21-38F5D76B8D3B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D1B3-2272-45C2-BD4D-7CCC497B18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997F-3F68-4EF0-AA21-38F5D76B8D3B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D1B3-2272-45C2-BD4D-7CCC497B18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997F-3F68-4EF0-AA21-38F5D76B8D3B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D1B3-2272-45C2-BD4D-7CCC497B18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997F-3F68-4EF0-AA21-38F5D76B8D3B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D1B3-2272-45C2-BD4D-7CCC497B18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997F-3F68-4EF0-AA21-38F5D76B8D3B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D1B3-2272-45C2-BD4D-7CCC497B18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E997F-3F68-4EF0-AA21-38F5D76B8D3B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4D1B3-2272-45C2-BD4D-7CCC497B18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Thinking Ahead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Developing a sustainable income stream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about new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Their are 12million smart phones in use in the UK</a:t>
            </a:r>
          </a:p>
          <a:p>
            <a:r>
              <a:rPr lang="en-GB" dirty="0" smtClean="0"/>
              <a:t>Another 2million are forecast to be sold over the next month</a:t>
            </a:r>
          </a:p>
          <a:p>
            <a:r>
              <a:rPr lang="en-GB" dirty="0" smtClean="0"/>
              <a:t>If 1% of all the texts sent in the UK were converted to a £1.50 donations the charity sector would raise £1.5 billion pounds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Can we afford to ignore this?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giving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Legacy donors</a:t>
            </a:r>
          </a:p>
          <a:p>
            <a:r>
              <a:rPr lang="en-GB" dirty="0" smtClean="0"/>
              <a:t>Corporate donors</a:t>
            </a:r>
          </a:p>
          <a:p>
            <a:r>
              <a:rPr lang="en-GB" dirty="0" smtClean="0"/>
              <a:t>Major donors</a:t>
            </a:r>
          </a:p>
          <a:p>
            <a:r>
              <a:rPr lang="en-GB" dirty="0" smtClean="0"/>
              <a:t>Regular donors</a:t>
            </a:r>
          </a:p>
          <a:p>
            <a:r>
              <a:rPr lang="en-GB" dirty="0" smtClean="0"/>
              <a:t>One off donors</a:t>
            </a:r>
          </a:p>
          <a:p>
            <a:r>
              <a:rPr lang="en-GB" dirty="0" smtClean="0"/>
              <a:t>The rest of the population- who probably </a:t>
            </a:r>
            <a:r>
              <a:rPr lang="en-GB" dirty="0" err="1" smtClean="0"/>
              <a:t>dont</a:t>
            </a:r>
            <a:r>
              <a:rPr lang="en-GB" dirty="0" smtClean="0"/>
              <a:t> know who you are</a:t>
            </a:r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Golden Prize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The aim of building donor relationships is encourage the  whole world to support you through increasing their level of contribution up to and including a legacy.</a:t>
            </a:r>
          </a:p>
          <a:p>
            <a:endParaRPr lang="en-GB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What’s </a:t>
            </a:r>
            <a:r>
              <a:rPr lang="en-GB" dirty="0" smtClean="0"/>
              <a:t>your income strategy?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484784"/>
            <a:ext cx="4032448" cy="28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3933056"/>
            <a:ext cx="3843511" cy="2463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 more information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you would like more information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Funding from grant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BME Community Development- August  61 schemes open</a:t>
            </a:r>
            <a:r>
              <a:rPr lang="en-US" dirty="0" smtClean="0"/>
              <a:t>; Dec- 33 open</a:t>
            </a:r>
          </a:p>
          <a:p>
            <a:r>
              <a:rPr lang="en-GB" dirty="0" smtClean="0"/>
              <a:t>BME Youth  August- 120 Schemes open, December 94 open</a:t>
            </a:r>
          </a:p>
          <a:p>
            <a:r>
              <a:rPr lang="en-GB" dirty="0" smtClean="0"/>
              <a:t>BME Mental Health- December 66 Schemes Open</a:t>
            </a:r>
          </a:p>
          <a:p>
            <a:r>
              <a:rPr lang="en-GB" dirty="0" smtClean="0"/>
              <a:t>BME Migrants Groups- August 118 schemes Open, December 85 Open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What we know about the rejection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 For almost all 2 stage applications there is an   80% rejection rate at first stage.</a:t>
            </a:r>
          </a:p>
          <a:p>
            <a:r>
              <a:rPr lang="en-GB" dirty="0" smtClean="0"/>
              <a:t>Second stage the  rejection is  50%</a:t>
            </a:r>
          </a:p>
          <a:p>
            <a:r>
              <a:rPr lang="en-GB" dirty="0" smtClean="0"/>
              <a:t>In other words 90 % of applications are failing!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What’s your income strategy?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484784"/>
            <a:ext cx="4032448" cy="28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3933056"/>
            <a:ext cx="3843511" cy="2463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you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Income analysis- where does your income come from. What proportion of your income comes from contracts, trading(if you are allowed to), trusts and foundations, donations</a:t>
            </a:r>
          </a:p>
          <a:p>
            <a:endParaRPr lang="en-GB" dirty="0" smtClean="0"/>
          </a:p>
          <a:p>
            <a:r>
              <a:rPr lang="en-GB" dirty="0" smtClean="0"/>
              <a:t>The rule of Thirds. No more than a third of your income should come from one source.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Return on investment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Have you thought about how you raise funds?</a:t>
            </a:r>
          </a:p>
          <a:p>
            <a:r>
              <a:rPr lang="en-GB" dirty="0" smtClean="0"/>
              <a:t>Raising funds from trust and foundations offers a return of 1:9</a:t>
            </a:r>
          </a:p>
          <a:p>
            <a:r>
              <a:rPr lang="en-GB" dirty="0" smtClean="0"/>
              <a:t>From corporate donors its a return of 1:8</a:t>
            </a:r>
          </a:p>
          <a:p>
            <a:r>
              <a:rPr lang="en-GB" dirty="0" smtClean="0"/>
              <a:t>From legacies its a return of 1:36</a:t>
            </a:r>
          </a:p>
          <a:p>
            <a:r>
              <a:rPr lang="en-GB" dirty="0" smtClean="0"/>
              <a:t>From individual donors its a return of 1:1.5 at worst and at best its a return of 1:2.5</a:t>
            </a:r>
          </a:p>
          <a:p>
            <a:endParaRPr lang="en-GB" dirty="0" smtClean="0"/>
          </a:p>
          <a:p>
            <a:r>
              <a:rPr lang="en-GB" dirty="0" smtClean="0"/>
              <a:t>What is your fundraising strategy?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You are competing for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In England and Wales their are 187000 registered charities</a:t>
            </a:r>
          </a:p>
          <a:p>
            <a:r>
              <a:rPr lang="en-GB" dirty="0" smtClean="0"/>
              <a:t>In England and Wales their are 647000 charitable organisation</a:t>
            </a:r>
          </a:p>
          <a:p>
            <a:r>
              <a:rPr lang="en-GB" dirty="0" smtClean="0"/>
              <a:t>The sector attracts £52 billion funding each year(£11billion from the public, about 20%)</a:t>
            </a:r>
          </a:p>
          <a:p>
            <a:r>
              <a:rPr lang="en-GB" dirty="0" smtClean="0"/>
              <a:t>How much did you get?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400" dirty="0" smtClean="0"/>
              <a:t>Source: Directory of social change/ NCVO/Charities Aid Foundation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Charitable giving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Figures released December, show that over the last year (2010/11) the UK public gave £11.0 billion to charity.  An additional 1.1 million people donated money to charity, however, the average (median) amount given per month fell from £12 in 2009/10 to £11. </a:t>
            </a:r>
          </a:p>
          <a:p>
            <a:r>
              <a:rPr lang="en-GB" dirty="0" smtClean="0"/>
              <a:t>How much did you get</a:t>
            </a:r>
          </a:p>
          <a:p>
            <a:pPr>
              <a:buNone/>
            </a:pPr>
            <a:r>
              <a:rPr lang="en-GB" dirty="0" smtClean="0"/>
              <a:t> 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4725144"/>
            <a:ext cx="2457623" cy="1590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Women aged 45-64 years are the most likely to give and give the most (typical median amount £20 per month).</a:t>
            </a:r>
          </a:p>
          <a:p>
            <a:r>
              <a:rPr lang="en-US" dirty="0" smtClean="0"/>
              <a:t>Those aged 16-24 years are the least likely to give.</a:t>
            </a:r>
          </a:p>
          <a:p>
            <a:endParaRPr lang="en-GB" dirty="0"/>
          </a:p>
          <a:p>
            <a:r>
              <a:rPr lang="en-GB" dirty="0" smtClean="0"/>
              <a:t>Who are you asking for money from?</a:t>
            </a:r>
          </a:p>
          <a:p>
            <a:r>
              <a:rPr lang="en-GB" dirty="0" smtClean="0"/>
              <a:t>Who is giving you money?</a:t>
            </a:r>
          </a:p>
          <a:p>
            <a:r>
              <a:rPr lang="en-GB" dirty="0" smtClean="0"/>
              <a:t>Are you asking for gift aid?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474</Words>
  <Application>Microsoft Office PowerPoint</Application>
  <PresentationFormat>On-screen Show (4:3)</PresentationFormat>
  <Paragraphs>74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Thinking Ahead</vt:lpstr>
      <vt:lpstr>Funding from grant sources</vt:lpstr>
      <vt:lpstr>What we know about the rejection rates</vt:lpstr>
      <vt:lpstr> What’s your income strategy? </vt:lpstr>
      <vt:lpstr>What is you strategy</vt:lpstr>
      <vt:lpstr>Return on investment</vt:lpstr>
      <vt:lpstr>You are competing for funds</vt:lpstr>
      <vt:lpstr>Charitable giving</vt:lpstr>
      <vt:lpstr>Slide 9</vt:lpstr>
      <vt:lpstr>What about new technologies</vt:lpstr>
      <vt:lpstr>The giving levels</vt:lpstr>
      <vt:lpstr>The Golden Prize</vt:lpstr>
      <vt:lpstr> What’s your income strategy? </vt:lpstr>
      <vt:lpstr>For more information 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Thinking Ahead</dc:title>
  <dc:creator>Valued Acer Customer</dc:creator>
  <cp:lastModifiedBy>Valued Acer Customer</cp:lastModifiedBy>
  <cp:revision>55</cp:revision>
  <dcterms:created xsi:type="dcterms:W3CDTF">2011-12-05T11:24:04Z</dcterms:created>
  <dcterms:modified xsi:type="dcterms:W3CDTF">2011-12-12T10:48:03Z</dcterms:modified>
</cp:coreProperties>
</file>